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30"/>
  </p:notesMasterIdLst>
  <p:sldIdLst>
    <p:sldId id="256" r:id="rId2"/>
    <p:sldId id="258" r:id="rId3"/>
    <p:sldId id="259" r:id="rId4"/>
    <p:sldId id="257" r:id="rId5"/>
    <p:sldId id="261" r:id="rId6"/>
    <p:sldId id="260" r:id="rId7"/>
    <p:sldId id="264" r:id="rId8"/>
    <p:sldId id="288" r:id="rId9"/>
    <p:sldId id="263" r:id="rId10"/>
    <p:sldId id="266" r:id="rId11"/>
    <p:sldId id="267" r:id="rId12"/>
    <p:sldId id="268" r:id="rId13"/>
    <p:sldId id="271" r:id="rId14"/>
    <p:sldId id="282" r:id="rId15"/>
    <p:sldId id="275" r:id="rId16"/>
    <p:sldId id="280" r:id="rId17"/>
    <p:sldId id="273" r:id="rId18"/>
    <p:sldId id="274" r:id="rId19"/>
    <p:sldId id="276" r:id="rId20"/>
    <p:sldId id="277" r:id="rId21"/>
    <p:sldId id="278" r:id="rId22"/>
    <p:sldId id="281" r:id="rId23"/>
    <p:sldId id="289" r:id="rId24"/>
    <p:sldId id="290" r:id="rId25"/>
    <p:sldId id="284" r:id="rId26"/>
    <p:sldId id="285" r:id="rId27"/>
    <p:sldId id="287" r:id="rId28"/>
    <p:sldId id="286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6348EB-2C80-4B3C-B9CA-5B9CDED7394F}" v="1446" dt="2022-04-18T11:56:14.839"/>
    <p1510:client id="{2A2D6A0F-746E-4988-81CF-5E948E23CF04}" v="369" dt="2022-04-15T10:59:45.713"/>
    <p1510:client id="{3AC86078-919C-4C20-902F-6B34E6C740E5}" v="1" dt="2022-04-18T07:01:45.995"/>
    <p1510:client id="{3F67B9F8-D9C6-4081-B12C-EBE9B61BE7D4}" v="9" dt="2022-04-18T11:38:22.191"/>
    <p1510:client id="{5846E341-E9F7-4B28-9261-EEAE52740508}" v="1290" dt="2022-04-17T15:51:23.527"/>
    <p1510:client id="{DFE62B61-CDA6-4647-A442-4161282BB880}" v="41" dt="2022-04-15T11:06:13.926"/>
    <p1510:client id="{EA95273F-7AF8-4C93-810B-DD0E93DABA78}" v="261" dt="2022-04-15T10:23:36.493"/>
    <p1510:client id="{FBA1333F-7317-4A50-9492-A069993D9FCA}" v="435" dt="2022-04-15T16:02:42.319"/>
    <p1510:client id="{FEB7F8B6-9EEA-4A06-BE2F-622C07A0393B}" v="7" dt="2022-04-15T10:28:23.9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6" d="100"/>
          <a:sy n="76" d="100"/>
        </p:scale>
        <p:origin x="-480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93804A-CED4-46DF-9832-F3528B4FC141}" type="datetimeFigureOut">
              <a:rPr lang="en-IN" smtClean="0"/>
              <a:t>17-05-2022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CB1C7C-069F-4099-A721-D8293A755A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7319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CB1C7C-069F-4099-A721-D8293A755A62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1755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756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155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59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780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51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5/17/2022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438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5/17/2022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634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5/17/2022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125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5/17/2022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0443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5/17/2022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902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5/17/2022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748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Sixth level</a:t>
            </a:r>
          </a:p>
          <a:p>
            <a:pPr lvl="6"/>
            <a:r>
              <a:rPr lang="en-US"/>
              <a:t>Seventh level</a:t>
            </a:r>
          </a:p>
          <a:p>
            <a:pPr lvl="7"/>
            <a:r>
              <a:rPr lang="en-US"/>
              <a:t>Eigth level</a:t>
            </a:r>
          </a:p>
          <a:p>
            <a:pPr lvl="8"/>
            <a:r>
              <a:rPr lang="en-US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5/17/2022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369787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64" y="375780"/>
            <a:ext cx="10108504" cy="723378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5849654" y="5476179"/>
            <a:ext cx="5210825" cy="85407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smtClean="0">
                <a:latin typeface="Times New Roman"/>
                <a:cs typeface="Times New Roman"/>
              </a:rPr>
              <a:t>FOOD RECIPES</a:t>
            </a:r>
            <a:endParaRPr lang="en-US" sz="4400" b="1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01B4D94-20D1-CB62-6A20-903B54EB3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367" y="438261"/>
            <a:ext cx="8787567" cy="528142"/>
          </a:xfrm>
        </p:spPr>
        <p:txBody>
          <a:bodyPr>
            <a:normAutofit fontScale="90000"/>
          </a:bodyPr>
          <a:lstStyle/>
          <a:p>
            <a:pPr algn="l"/>
            <a:r>
              <a:rPr lang="en-US" b="1">
                <a:latin typeface="Times New Roman"/>
                <a:cs typeface="Arial"/>
              </a:rPr>
              <a:t>USER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366B9DC7-DF3B-06C1-75E9-6E697E1128A0}"/>
              </a:ext>
            </a:extLst>
          </p:cNvPr>
          <p:cNvSpPr/>
          <p:nvPr/>
        </p:nvSpPr>
        <p:spPr>
          <a:xfrm>
            <a:off x="5302624" y="1279713"/>
            <a:ext cx="2129116" cy="64994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chemeClr val="bg2"/>
                </a:solidFill>
                <a:latin typeface="Times New Roman"/>
                <a:cs typeface="Arial"/>
              </a:rPr>
              <a:t>USER</a:t>
            </a:r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35521F4E-88EE-6812-BBFD-9A9193755454}"/>
              </a:ext>
            </a:extLst>
          </p:cNvPr>
          <p:cNvSpPr/>
          <p:nvPr/>
        </p:nvSpPr>
        <p:spPr>
          <a:xfrm>
            <a:off x="8036859" y="2097742"/>
            <a:ext cx="1467972" cy="750796"/>
          </a:xfrm>
          <a:prstGeom prst="ellips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2"/>
                </a:solidFill>
                <a:latin typeface="Times New Roman"/>
                <a:cs typeface="Arial"/>
              </a:rPr>
              <a:t>LOGIN</a:t>
            </a:r>
            <a:endParaRPr lang="en-US" b="1">
              <a:latin typeface="Times New Roman"/>
              <a:cs typeface="Arial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E63EF9CB-E883-89CA-6A57-AD5B163B9EAE}"/>
              </a:ext>
            </a:extLst>
          </p:cNvPr>
          <p:cNvCxnSpPr/>
          <p:nvPr/>
        </p:nvCxnSpPr>
        <p:spPr>
          <a:xfrm>
            <a:off x="4249270" y="1604682"/>
            <a:ext cx="6726" cy="5558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7E239B12-B8BF-8EE7-24EF-211F7EF16D5D}"/>
              </a:ext>
            </a:extLst>
          </p:cNvPr>
          <p:cNvCxnSpPr/>
          <p:nvPr/>
        </p:nvCxnSpPr>
        <p:spPr>
          <a:xfrm>
            <a:off x="1794642" y="3612885"/>
            <a:ext cx="6308910" cy="11205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B37F125E-91DD-62D2-6638-543EE30EA8B3}"/>
              </a:ext>
            </a:extLst>
          </p:cNvPr>
          <p:cNvCxnSpPr/>
          <p:nvPr/>
        </p:nvCxnSpPr>
        <p:spPr>
          <a:xfrm>
            <a:off x="1788585" y="3621289"/>
            <a:ext cx="6725" cy="55581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E06C07C2-DC7C-80C0-8818-9A97CFE17B11}"/>
              </a:ext>
            </a:extLst>
          </p:cNvPr>
          <p:cNvCxnSpPr/>
          <p:nvPr/>
        </p:nvCxnSpPr>
        <p:spPr>
          <a:xfrm>
            <a:off x="3902972" y="3606198"/>
            <a:ext cx="17930" cy="555811"/>
          </a:xfrm>
          <a:prstGeom prst="straightConnector1">
            <a:avLst/>
          </a:prstGeom>
          <a:ln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CF38C485-C46A-A82D-A591-9FC7CCBEA099}"/>
              </a:ext>
            </a:extLst>
          </p:cNvPr>
          <p:cNvCxnSpPr/>
          <p:nvPr/>
        </p:nvCxnSpPr>
        <p:spPr>
          <a:xfrm>
            <a:off x="5968197" y="3615686"/>
            <a:ext cx="6725" cy="6118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8D334121-10FA-A293-225C-6BEFC0165AF7}"/>
              </a:ext>
            </a:extLst>
          </p:cNvPr>
          <p:cNvCxnSpPr/>
          <p:nvPr/>
        </p:nvCxnSpPr>
        <p:spPr>
          <a:xfrm>
            <a:off x="8091261" y="3624090"/>
            <a:ext cx="17930" cy="611842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48C04BA2-7F33-DD12-A3CC-50A49DA94062}"/>
              </a:ext>
            </a:extLst>
          </p:cNvPr>
          <p:cNvSpPr/>
          <p:nvPr/>
        </p:nvSpPr>
        <p:spPr>
          <a:xfrm>
            <a:off x="1070686" y="4169293"/>
            <a:ext cx="1680880" cy="91888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>
              <a:latin typeface="Times New Roman"/>
              <a:cs typeface="Times New Roman"/>
            </a:endParaRPr>
          </a:p>
          <a:p>
            <a:pPr algn="ctr"/>
            <a:r>
              <a:rPr lang="en-US" b="1">
                <a:latin typeface="Times New Roman"/>
                <a:cs typeface="Times New Roman"/>
              </a:rPr>
              <a:t>SEARCH</a:t>
            </a:r>
            <a:endParaRPr lang="en-US">
              <a:ea typeface="+mn-lt"/>
              <a:cs typeface="+mn-lt"/>
            </a:endParaRPr>
          </a:p>
          <a:p>
            <a:pPr algn="ctr"/>
            <a:r>
              <a:rPr lang="en-US" b="1">
                <a:latin typeface="Times New Roman"/>
                <a:cs typeface="Times New Roman"/>
              </a:rPr>
              <a:t>RECIPE</a:t>
            </a:r>
            <a:endParaRPr lang="en-US">
              <a:ea typeface="+mn-lt"/>
              <a:cs typeface="+mn-lt"/>
            </a:endParaRPr>
          </a:p>
          <a:p>
            <a:pPr algn="ctr"/>
            <a:endParaRPr lang="en-US" b="1">
              <a:latin typeface="Times New Roman"/>
              <a:cs typeface="Arial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18C8355E-32DE-1393-F41D-687AB4EE1624}"/>
              </a:ext>
            </a:extLst>
          </p:cNvPr>
          <p:cNvSpPr/>
          <p:nvPr/>
        </p:nvSpPr>
        <p:spPr>
          <a:xfrm>
            <a:off x="3240110" y="4163690"/>
            <a:ext cx="1535203" cy="91888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>
              <a:latin typeface="Times New Roman"/>
              <a:cs typeface="Times New Roman"/>
            </a:endParaRPr>
          </a:p>
          <a:p>
            <a:pPr algn="ctr"/>
            <a:r>
              <a:rPr lang="en-US" b="1">
                <a:latin typeface="Times New Roman"/>
                <a:cs typeface="Times New Roman"/>
              </a:rPr>
              <a:t>VIEW ALL</a:t>
            </a:r>
            <a:endParaRPr lang="en-US">
              <a:cs typeface="Arial"/>
            </a:endParaRPr>
          </a:p>
          <a:p>
            <a:pPr algn="ctr"/>
            <a:r>
              <a:rPr lang="en-US" b="1">
                <a:latin typeface="Times New Roman"/>
                <a:cs typeface="Arial" panose="020B0604020202020204"/>
              </a:rPr>
              <a:t>RECIPE</a:t>
            </a:r>
          </a:p>
          <a:p>
            <a:pPr algn="ctr"/>
            <a:endParaRPr lang="en-US" b="1">
              <a:latin typeface="Times New Roman"/>
              <a:cs typeface="Times New Roman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E8CFFB85-8461-0842-F934-457EF3AB4C00}"/>
              </a:ext>
            </a:extLst>
          </p:cNvPr>
          <p:cNvSpPr/>
          <p:nvPr/>
        </p:nvSpPr>
        <p:spPr>
          <a:xfrm>
            <a:off x="5323951" y="4234810"/>
            <a:ext cx="1613645" cy="86285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 smtClean="0">
                <a:latin typeface="Times New Roman"/>
                <a:cs typeface="Arial"/>
              </a:rPr>
              <a:t>LIKE</a:t>
            </a:r>
            <a:endParaRPr lang="en-US" b="1" dirty="0">
              <a:latin typeface="Times New Roman"/>
              <a:cs typeface="Arial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8CC2F368-3CC3-6CA3-A1B9-8A79669778A6}"/>
              </a:ext>
            </a:extLst>
          </p:cNvPr>
          <p:cNvSpPr/>
          <p:nvPr/>
        </p:nvSpPr>
        <p:spPr>
          <a:xfrm>
            <a:off x="7265823" y="4234811"/>
            <a:ext cx="1736910" cy="8964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 smtClean="0">
                <a:latin typeface="Times New Roman"/>
                <a:cs typeface="Arial"/>
              </a:rPr>
              <a:t>DISLIKE</a:t>
            </a:r>
            <a:endParaRPr lang="en-US"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="" xmlns:a16="http://schemas.microsoft.com/office/drawing/2014/main" id="{26DC1ACE-94C9-13A4-A1CF-8938D9BE51B8}"/>
              </a:ext>
            </a:extLst>
          </p:cNvPr>
          <p:cNvCxnSpPr/>
          <p:nvPr/>
        </p:nvCxnSpPr>
        <p:spPr>
          <a:xfrm>
            <a:off x="7431741" y="1571065"/>
            <a:ext cx="1333499" cy="33618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="" xmlns:a16="http://schemas.microsoft.com/office/drawing/2014/main" id="{3B445A5F-FB7E-A533-907B-6810BE5D5AA9}"/>
              </a:ext>
            </a:extLst>
          </p:cNvPr>
          <p:cNvCxnSpPr/>
          <p:nvPr/>
        </p:nvCxnSpPr>
        <p:spPr>
          <a:xfrm>
            <a:off x="4257677" y="1590675"/>
            <a:ext cx="1042146" cy="0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040F9ED9-2558-0072-AE3D-26DA7840B4AB}"/>
              </a:ext>
            </a:extLst>
          </p:cNvPr>
          <p:cNvCxnSpPr>
            <a:cxnSpLocks/>
          </p:cNvCxnSpPr>
          <p:nvPr/>
        </p:nvCxnSpPr>
        <p:spPr>
          <a:xfrm>
            <a:off x="8765240" y="1593476"/>
            <a:ext cx="6726" cy="5558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="" xmlns:a16="http://schemas.microsoft.com/office/drawing/2014/main" id="{1E76ED41-4F0B-75DE-8336-9FD8097B347F}"/>
              </a:ext>
            </a:extLst>
          </p:cNvPr>
          <p:cNvSpPr/>
          <p:nvPr/>
        </p:nvSpPr>
        <p:spPr>
          <a:xfrm>
            <a:off x="3251947" y="2164977"/>
            <a:ext cx="2084294" cy="750796"/>
          </a:xfrm>
          <a:prstGeom prst="ellips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bg2"/>
                </a:solidFill>
                <a:latin typeface="Times New Roman"/>
                <a:cs typeface="Arial"/>
              </a:rPr>
              <a:t>REGISTER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ACC3BB11-98B9-7286-1256-0B956C1DA1AF}"/>
              </a:ext>
            </a:extLst>
          </p:cNvPr>
          <p:cNvCxnSpPr/>
          <p:nvPr/>
        </p:nvCxnSpPr>
        <p:spPr>
          <a:xfrm>
            <a:off x="8812866" y="2851336"/>
            <a:ext cx="6724" cy="75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="" xmlns:a16="http://schemas.microsoft.com/office/drawing/2014/main" id="{1B8B0A40-58C4-0098-DDAA-CBD72EF3113B}"/>
              </a:ext>
            </a:extLst>
          </p:cNvPr>
          <p:cNvCxnSpPr/>
          <p:nvPr/>
        </p:nvCxnSpPr>
        <p:spPr>
          <a:xfrm>
            <a:off x="8096865" y="3610895"/>
            <a:ext cx="1978740" cy="12289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69CC0419-A925-2514-B44E-52E5E79F4E0F}"/>
              </a:ext>
            </a:extLst>
          </p:cNvPr>
          <p:cNvCxnSpPr/>
          <p:nvPr/>
        </p:nvCxnSpPr>
        <p:spPr>
          <a:xfrm>
            <a:off x="10058708" y="3618578"/>
            <a:ext cx="17207" cy="6194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C5054E7D-1D99-92F1-3DAD-036F4F3135ED}"/>
              </a:ext>
            </a:extLst>
          </p:cNvPr>
          <p:cNvSpPr/>
          <p:nvPr/>
        </p:nvSpPr>
        <p:spPr>
          <a:xfrm>
            <a:off x="9207693" y="4234810"/>
            <a:ext cx="1736910" cy="8964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latin typeface="Times New Roman"/>
                <a:cs typeface="Arial"/>
              </a:rPr>
              <a:t>LOGOUT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598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6A5AA87-5064-8AF9-F349-23BD52016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1777" y="353315"/>
            <a:ext cx="10305781" cy="6411228"/>
          </a:xfrm>
        </p:spPr>
        <p:txBody>
          <a:bodyPr>
            <a:normAutofit/>
          </a:bodyPr>
          <a:lstStyle/>
          <a:p>
            <a:pPr algn="l"/>
            <a:r>
              <a:rPr lang="en-US" sz="3000" b="1">
                <a:latin typeface="Times New Roman"/>
                <a:cs typeface="Arial"/>
              </a:rPr>
              <a:t>DESCRIPTION</a:t>
            </a:r>
            <a:br>
              <a:rPr lang="en-US" sz="3000" b="1">
                <a:latin typeface="Times New Roman"/>
                <a:cs typeface="Arial"/>
              </a:rPr>
            </a:br>
            <a:r>
              <a:rPr lang="en-US" sz="3000" b="1">
                <a:latin typeface="Times New Roman"/>
                <a:cs typeface="Arial"/>
              </a:rPr>
              <a:t/>
            </a:r>
            <a:br>
              <a:rPr lang="en-US" sz="3000" b="1">
                <a:latin typeface="Times New Roman"/>
                <a:cs typeface="Arial"/>
              </a:rPr>
            </a:br>
            <a:r>
              <a:rPr lang="en-US" sz="2800" b="1" u="sng">
                <a:latin typeface="Times New Roman"/>
                <a:ea typeface="+mj-lt"/>
                <a:cs typeface="+mj-lt"/>
              </a:rPr>
              <a:t>REGISTER</a:t>
            </a:r>
            <a:r>
              <a:rPr lang="en-US" sz="3000" u="sng">
                <a:latin typeface="Times New Roman"/>
                <a:ea typeface="+mj-lt"/>
                <a:cs typeface="+mj-lt"/>
              </a:rPr>
              <a:t/>
            </a:r>
            <a:br>
              <a:rPr lang="en-US" sz="3000" u="sng">
                <a:latin typeface="Times New Roman"/>
                <a:ea typeface="+mj-lt"/>
                <a:cs typeface="+mj-lt"/>
              </a:rPr>
            </a:br>
            <a:r>
              <a:rPr lang="en-US" sz="2200">
                <a:latin typeface="Times New Roman"/>
                <a:ea typeface="+mj-lt"/>
                <a:cs typeface="+mj-lt"/>
              </a:rPr>
              <a:t>* </a:t>
            </a:r>
            <a:r>
              <a:rPr lang="en-US" sz="2300">
                <a:latin typeface="Times New Roman"/>
                <a:ea typeface="+mj-lt"/>
                <a:cs typeface="+mj-lt"/>
              </a:rPr>
              <a:t>A user needs to register in order to access the application.</a:t>
            </a:r>
            <a:br>
              <a:rPr lang="en-US" sz="2300">
                <a:latin typeface="Times New Roman"/>
                <a:ea typeface="+mj-lt"/>
                <a:cs typeface="+mj-lt"/>
              </a:rPr>
            </a:br>
            <a:r>
              <a:rPr lang="en-US" sz="2300">
                <a:latin typeface="Times New Roman"/>
                <a:ea typeface="+mj-lt"/>
                <a:cs typeface="+mj-lt"/>
              </a:rPr>
              <a:t>* The user needs to enter his/her username, password, phone number . Those information will be stored in the database and will serve as the profile info. </a:t>
            </a:r>
            <a:br>
              <a:rPr lang="en-US" sz="2300">
                <a:latin typeface="Times New Roman"/>
                <a:ea typeface="+mj-lt"/>
                <a:cs typeface="+mj-lt"/>
              </a:rPr>
            </a:br>
            <a:r>
              <a:rPr lang="en-US" sz="3000">
                <a:latin typeface="Times New Roman"/>
                <a:ea typeface="+mj-lt"/>
                <a:cs typeface="+mj-lt"/>
              </a:rPr>
              <a:t/>
            </a:r>
            <a:br>
              <a:rPr lang="en-US" sz="3000">
                <a:latin typeface="Times New Roman"/>
                <a:ea typeface="+mj-lt"/>
                <a:cs typeface="+mj-lt"/>
              </a:rPr>
            </a:br>
            <a:r>
              <a:rPr lang="en-US" sz="2800" b="1" u="sng">
                <a:latin typeface="Times New Roman"/>
                <a:ea typeface="+mj-lt"/>
                <a:cs typeface="+mj-lt"/>
              </a:rPr>
              <a:t>LOGIN</a:t>
            </a:r>
            <a:r>
              <a:rPr lang="en-US" sz="3000" b="1">
                <a:ea typeface="+mj-lt"/>
                <a:cs typeface="+mj-lt"/>
              </a:rPr>
              <a:t/>
            </a:r>
            <a:br>
              <a:rPr lang="en-US" sz="3000" b="1">
                <a:ea typeface="+mj-lt"/>
                <a:cs typeface="+mj-lt"/>
              </a:rPr>
            </a:br>
            <a:r>
              <a:rPr lang="en-US" sz="2200">
                <a:latin typeface="Times New Roman"/>
                <a:ea typeface="+mj-lt"/>
                <a:cs typeface="+mj-lt"/>
              </a:rPr>
              <a:t>* </a:t>
            </a:r>
            <a:r>
              <a:rPr lang="en-US" sz="2300">
                <a:latin typeface="Times New Roman"/>
                <a:ea typeface="+mj-lt"/>
                <a:cs typeface="+mj-lt"/>
              </a:rPr>
              <a:t>Any application operation requires the user to be registered. </a:t>
            </a:r>
            <a:br>
              <a:rPr lang="en-US" sz="2300">
                <a:latin typeface="Times New Roman"/>
                <a:ea typeface="+mj-lt"/>
                <a:cs typeface="+mj-lt"/>
              </a:rPr>
            </a:br>
            <a:r>
              <a:rPr lang="en-US" sz="2300">
                <a:latin typeface="Times New Roman"/>
                <a:ea typeface="+mj-lt"/>
                <a:cs typeface="+mj-lt"/>
              </a:rPr>
              <a:t>* Login is the first step before performing an action. </a:t>
            </a:r>
            <a:endParaRPr lang="en-US" sz="2300">
              <a:latin typeface="Times New Roman"/>
              <a:cs typeface="Arial"/>
            </a:endParaRPr>
          </a:p>
          <a:p>
            <a:pPr algn="l"/>
            <a:r>
              <a:rPr lang="en-US" sz="3000">
                <a:latin typeface="Times New Roman"/>
                <a:ea typeface="+mj-lt"/>
                <a:cs typeface="+mj-lt"/>
              </a:rPr>
              <a:t/>
            </a:r>
            <a:br>
              <a:rPr lang="en-US" sz="3000">
                <a:latin typeface="Times New Roman"/>
                <a:ea typeface="+mj-lt"/>
                <a:cs typeface="+mj-lt"/>
              </a:rPr>
            </a:br>
            <a:r>
              <a:rPr lang="en-US" sz="3000" b="1" u="sng">
                <a:latin typeface="Times New Roman"/>
                <a:ea typeface="+mj-lt"/>
                <a:cs typeface="+mj-lt"/>
              </a:rPr>
              <a:t>EDIT</a:t>
            </a:r>
            <a:br>
              <a:rPr lang="en-US" sz="3000" b="1" u="sng">
                <a:latin typeface="Times New Roman"/>
                <a:ea typeface="+mj-lt"/>
                <a:cs typeface="+mj-lt"/>
              </a:rPr>
            </a:br>
            <a:r>
              <a:rPr lang="en-US" sz="2200">
                <a:latin typeface="Times New Roman"/>
                <a:cs typeface="Arial"/>
              </a:rPr>
              <a:t>* </a:t>
            </a:r>
            <a:r>
              <a:rPr lang="en-US" sz="2300">
                <a:latin typeface="Times New Roman"/>
                <a:cs typeface="Arial"/>
              </a:rPr>
              <a:t>The admin will be able to add/remove or endorse the recipe based on his requirement</a:t>
            </a:r>
            <a:br>
              <a:rPr lang="en-US" sz="2300">
                <a:latin typeface="Times New Roman"/>
                <a:cs typeface="Arial"/>
              </a:rPr>
            </a:br>
            <a:r>
              <a:rPr lang="en-US" sz="2300">
                <a:latin typeface="Times New Roman"/>
                <a:cs typeface="Arial"/>
              </a:rPr>
              <a:t>* He will also be able to edit the name, item details and keep it always updated</a:t>
            </a:r>
            <a:br>
              <a:rPr lang="en-US" sz="2300">
                <a:latin typeface="Times New Roman"/>
                <a:cs typeface="Arial"/>
              </a:rPr>
            </a:br>
            <a:endParaRPr lang="en-US" sz="2300">
              <a:latin typeface="Times New Roman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3292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A0F5F64-B75E-3A69-33ED-6C7BE165C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647" y="463927"/>
            <a:ext cx="10195169" cy="6153132"/>
          </a:xfrm>
        </p:spPr>
        <p:txBody>
          <a:bodyPr/>
          <a:lstStyle/>
          <a:p>
            <a:pPr algn="l"/>
            <a:r>
              <a:rPr lang="en-US" sz="2400" dirty="0">
                <a:latin typeface="Times New Roman"/>
                <a:ea typeface="+mj-lt"/>
                <a:cs typeface="+mj-lt"/>
              </a:rPr>
              <a:t/>
            </a:r>
            <a:br>
              <a:rPr lang="en-US" sz="2400" dirty="0">
                <a:latin typeface="Times New Roman"/>
                <a:ea typeface="+mj-lt"/>
                <a:cs typeface="+mj-lt"/>
              </a:rPr>
            </a:br>
            <a:r>
              <a:rPr lang="en-US" dirty="0">
                <a:ea typeface="+mj-lt"/>
                <a:cs typeface="+mj-lt"/>
              </a:rPr>
              <a:t/>
            </a:r>
            <a:br>
              <a:rPr lang="en-US" dirty="0">
                <a:ea typeface="+mj-lt"/>
                <a:cs typeface="+mj-lt"/>
              </a:rPr>
            </a:br>
            <a:r>
              <a:rPr lang="en-US" sz="2800" b="1" u="sng" dirty="0">
                <a:latin typeface="Times New Roman"/>
                <a:ea typeface="+mj-lt"/>
                <a:cs typeface="+mj-lt"/>
              </a:rPr>
              <a:t>VIEW RECIPES </a:t>
            </a:r>
            <a:br>
              <a:rPr lang="en-US" sz="2800" b="1" u="sng" dirty="0">
                <a:latin typeface="Times New Roman"/>
                <a:ea typeface="+mj-lt"/>
                <a:cs typeface="+mj-lt"/>
              </a:rPr>
            </a:br>
            <a:r>
              <a:rPr lang="en-US" sz="2400" dirty="0">
                <a:latin typeface="Times New Roman"/>
                <a:ea typeface="+mj-lt"/>
                <a:cs typeface="+mj-lt"/>
              </a:rPr>
              <a:t>* The admin and registered user shall be able to see all the recipes that is present in the application.</a:t>
            </a:r>
            <a:endParaRPr lang="en-US" sz="2400" dirty="0">
              <a:latin typeface="Times New Roman"/>
              <a:cs typeface="Times New Roman"/>
            </a:endParaRPr>
          </a:p>
          <a:p>
            <a:pPr algn="l"/>
            <a:r>
              <a:rPr lang="en-US" sz="2400" dirty="0">
                <a:latin typeface="Times New Roman"/>
                <a:cs typeface="Times New Roman"/>
              </a:rPr>
              <a:t/>
            </a:r>
            <a:br>
              <a:rPr lang="en-US" sz="2400" dirty="0">
                <a:latin typeface="Times New Roman"/>
                <a:cs typeface="Times New Roman"/>
              </a:rPr>
            </a:br>
            <a:r>
              <a:rPr lang="en-US" sz="2800" b="1" u="sng" dirty="0">
                <a:latin typeface="Times New Roman"/>
                <a:ea typeface="+mj-lt"/>
                <a:cs typeface="+mj-lt"/>
              </a:rPr>
              <a:t>SEACH RECIPES </a:t>
            </a:r>
            <a:br>
              <a:rPr lang="en-US" sz="2800" b="1" u="sng" dirty="0">
                <a:latin typeface="Times New Roman"/>
                <a:ea typeface="+mj-lt"/>
                <a:cs typeface="+mj-lt"/>
              </a:rPr>
            </a:br>
            <a:r>
              <a:rPr lang="en-US" sz="2400" dirty="0">
                <a:latin typeface="Times New Roman"/>
                <a:ea typeface="+mj-lt"/>
                <a:cs typeface="+mj-lt"/>
              </a:rPr>
              <a:t>*Any registered user shall able to search for a recipe using the </a:t>
            </a:r>
            <a:endParaRPr lang="en-US" sz="2400" dirty="0">
              <a:latin typeface="Times New Roman"/>
              <a:cs typeface="Times New Roman"/>
            </a:endParaRPr>
          </a:p>
          <a:p>
            <a:pPr algn="l"/>
            <a:r>
              <a:rPr lang="en-US" sz="2400" dirty="0">
                <a:latin typeface="Times New Roman"/>
                <a:ea typeface="+mj-lt"/>
                <a:cs typeface="+mj-lt"/>
              </a:rPr>
              <a:t>search bar provided. </a:t>
            </a:r>
            <a:br>
              <a:rPr lang="en-US" sz="2400" dirty="0">
                <a:latin typeface="Times New Roman"/>
                <a:ea typeface="+mj-lt"/>
                <a:cs typeface="+mj-lt"/>
              </a:rPr>
            </a:br>
            <a:r>
              <a:rPr lang="en-US" sz="2400" dirty="0">
                <a:latin typeface="Times New Roman"/>
                <a:ea typeface="+mj-lt"/>
                <a:cs typeface="+mj-lt"/>
              </a:rPr>
              <a:t>* The search functionality will provide the users with a shortcut to find their targeted recipes.</a:t>
            </a:r>
            <a:endParaRPr lang="en-US" sz="2400" dirty="0">
              <a:latin typeface="Times New Roman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9008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014609" y="588723"/>
            <a:ext cx="10308920" cy="568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070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64712" y="676405"/>
            <a:ext cx="10271343" cy="5686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302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15858" y="676405"/>
            <a:ext cx="9256733" cy="557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732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557" y="809624"/>
            <a:ext cx="10409128" cy="5390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6596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052186" y="751562"/>
            <a:ext cx="10321447" cy="576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710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027134" y="501041"/>
            <a:ext cx="10359025" cy="5586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36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2004164" y="663880"/>
            <a:ext cx="8830850" cy="568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545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D800E4F-7F3E-86DC-9F1F-B7860327BF58}"/>
              </a:ext>
            </a:extLst>
          </p:cNvPr>
          <p:cNvSpPr txBox="1"/>
          <p:nvPr/>
        </p:nvSpPr>
        <p:spPr>
          <a:xfrm>
            <a:off x="4569178" y="702733"/>
            <a:ext cx="439046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C1EEFF"/>
                </a:solidFill>
                <a:latin typeface="Times New Roman"/>
              </a:rPr>
              <a:t>INTRODUCTION</a:t>
            </a:r>
            <a:r>
              <a:rPr lang="en-US" sz="3200">
                <a:solidFill>
                  <a:srgbClr val="000000"/>
                </a:solidFill>
                <a:latin typeface="Times New Roman"/>
                <a:cs typeface="Times New Roman"/>
              </a:rPr>
              <a:t>​</a:t>
            </a:r>
            <a:endParaRPr lang="en-US" sz="3200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116CEA1-ED7B-ECAD-07BB-64DB1780D8D0}"/>
              </a:ext>
            </a:extLst>
          </p:cNvPr>
          <p:cNvSpPr txBox="1"/>
          <p:nvPr/>
        </p:nvSpPr>
        <p:spPr>
          <a:xfrm>
            <a:off x="1802571" y="2021292"/>
            <a:ext cx="8952917" cy="34111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spcBef>
                <a:spcPts val="700"/>
              </a:spcBef>
              <a:buFont typeface="Arial"/>
              <a:buChar char="•"/>
            </a:pPr>
            <a:r>
              <a:rPr lang="en-IN" sz="2800">
                <a:latin typeface="Times New Roman"/>
                <a:cs typeface="Arial"/>
              </a:rPr>
              <a:t>A recipe is a set of instructions that describes how to prepare or make something.</a:t>
            </a:r>
            <a:r>
              <a:rPr lang="en-US" sz="2800">
                <a:latin typeface="Times New Roman"/>
                <a:cs typeface="Arial"/>
              </a:rPr>
              <a:t>​</a:t>
            </a:r>
            <a:endParaRPr lang="en-US" sz="2800">
              <a:latin typeface="Arial" panose="020B0604020202020204"/>
              <a:cs typeface="Arial" panose="020B0604020202020204"/>
            </a:endParaRPr>
          </a:p>
          <a:p>
            <a:pPr>
              <a:spcBef>
                <a:spcPts val="700"/>
              </a:spcBef>
            </a:pPr>
            <a:endParaRPr lang="en-US" sz="2800">
              <a:latin typeface="Times New Roman"/>
              <a:cs typeface="Arial"/>
            </a:endParaRPr>
          </a:p>
          <a:p>
            <a:pPr marL="285750" indent="-285750">
              <a:spcBef>
                <a:spcPts val="700"/>
              </a:spcBef>
              <a:buFont typeface="Arial"/>
              <a:buChar char="•"/>
            </a:pPr>
            <a:r>
              <a:rPr lang="en-IN" sz="2800">
                <a:latin typeface="Times New Roman"/>
                <a:cs typeface="Times New Roman"/>
              </a:rPr>
              <a:t>A recipe is to have a precise record of the ingredients used, how much amount of ingredients are needed and the way they are combined.</a:t>
            </a:r>
            <a:endParaRPr lang="en-US" sz="2800">
              <a:ea typeface="+mn-lt"/>
              <a:cs typeface="+mn-lt"/>
            </a:endParaRPr>
          </a:p>
          <a:p>
            <a:pPr>
              <a:buChar char="•"/>
            </a:pPr>
            <a:endParaRPr lang="en-US">
              <a:latin typeface="Times New Roman"/>
              <a:cs typeface="Arial"/>
            </a:endParaRPr>
          </a:p>
          <a:p>
            <a:pPr>
              <a:buChar char="•"/>
            </a:pPr>
            <a:endParaRPr lang="en-US">
              <a:latin typeface="Times New Roman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1504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660" y="614363"/>
            <a:ext cx="10233765" cy="5629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2814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030" y="714375"/>
            <a:ext cx="10371551" cy="542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60928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989557" y="538619"/>
            <a:ext cx="10371550" cy="5624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556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027134" y="726510"/>
            <a:ext cx="10321447" cy="543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334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1002082" y="651353"/>
            <a:ext cx="10359025" cy="538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3349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7690212-81ED-38EA-1ACB-6C0C1CF21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131" y="414766"/>
            <a:ext cx="9384008" cy="6091680"/>
          </a:xfrm>
        </p:spPr>
        <p:txBody>
          <a:bodyPr>
            <a:normAutofit fontScale="90000"/>
          </a:bodyPr>
          <a:lstStyle/>
          <a:p>
            <a:pPr marL="344170" indent="-344170" algn="l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Font typeface="Arial"/>
              <a:buChar char="•"/>
            </a:pPr>
            <a:r>
              <a:rPr lang="en-US" b="1" u="sng">
                <a:latin typeface="Times New Roman"/>
                <a:cs typeface="Arial"/>
              </a:rPr>
              <a:t>ADVANTAGES</a:t>
            </a:r>
            <a:br>
              <a:rPr lang="en-US" b="1" u="sng">
                <a:latin typeface="Times New Roman"/>
                <a:cs typeface="Arial"/>
              </a:rPr>
            </a:br>
            <a:r>
              <a:rPr lang="en-US" b="1" u="sng">
                <a:latin typeface="Times New Roman"/>
                <a:cs typeface="Arial"/>
              </a:rPr>
              <a:t/>
            </a:r>
            <a:br>
              <a:rPr lang="en-US" b="1" u="sng">
                <a:latin typeface="Times New Roman"/>
                <a:cs typeface="Arial"/>
              </a:rPr>
            </a:br>
            <a:r>
              <a:rPr lang="en-US">
                <a:latin typeface="Times New Roman"/>
                <a:cs typeface="Arial"/>
              </a:rPr>
              <a:t>* </a:t>
            </a:r>
            <a:r>
              <a:rPr lang="en-US" sz="2800">
                <a:latin typeface="Times New Roman"/>
                <a:ea typeface="+mj-lt"/>
                <a:cs typeface="+mj-lt"/>
              </a:rPr>
              <a:t>Search for recipes based on the search keyword like item name, item description.</a:t>
            </a:r>
            <a:r>
              <a:rPr lang="en-US" sz="2800">
                <a:latin typeface="Times New Roman"/>
              </a:rPr>
              <a:t/>
            </a:r>
            <a:br>
              <a:rPr lang="en-US" sz="2800">
                <a:latin typeface="Times New Roman"/>
              </a:rPr>
            </a:br>
            <a:r>
              <a:rPr lang="en-US" sz="2800">
                <a:latin typeface="Times New Roman"/>
              </a:rPr>
              <a:t/>
            </a:r>
            <a:br>
              <a:rPr lang="en-US" sz="2800">
                <a:latin typeface="Times New Roman"/>
              </a:rPr>
            </a:br>
            <a:r>
              <a:rPr lang="en-US" sz="2800">
                <a:latin typeface="Times New Roman"/>
                <a:ea typeface="+mj-lt"/>
                <a:cs typeface="+mj-lt"/>
              </a:rPr>
              <a:t>* User will be able to sort results based on different categories of the food items.</a:t>
            </a:r>
            <a:br>
              <a:rPr lang="en-US" sz="2800">
                <a:latin typeface="Times New Roman"/>
                <a:ea typeface="+mj-lt"/>
                <a:cs typeface="+mj-lt"/>
              </a:rPr>
            </a:br>
            <a:r>
              <a:rPr lang="en-US" sz="2800">
                <a:latin typeface="Times New Roman"/>
                <a:ea typeface="+mj-lt"/>
                <a:cs typeface="+mj-lt"/>
              </a:rPr>
              <a:t/>
            </a:r>
            <a:br>
              <a:rPr lang="en-US" sz="2800">
                <a:latin typeface="Times New Roman"/>
                <a:ea typeface="+mj-lt"/>
                <a:cs typeface="+mj-lt"/>
              </a:rPr>
            </a:br>
            <a:r>
              <a:rPr lang="en-US" sz="2800">
                <a:latin typeface="Times New Roman"/>
                <a:ea typeface="+mj-lt"/>
                <a:cs typeface="Times New Roman"/>
              </a:rPr>
              <a:t>* It ensures the privacy of the users data and secures its access in the database and the maintenance of the application is also easy.</a:t>
            </a:r>
            <a:endParaRPr lang="en-US" sz="2800">
              <a:ea typeface="+mj-lt"/>
              <a:cs typeface="+mj-lt"/>
            </a:endParaRPr>
          </a:p>
          <a:p>
            <a:pPr algn="l"/>
            <a:r>
              <a:rPr lang="en-US" sz="2800">
                <a:latin typeface="Times New Roman"/>
                <a:ea typeface="+mj-lt"/>
                <a:cs typeface="+mj-lt"/>
              </a:rPr>
              <a:t/>
            </a:r>
            <a:br>
              <a:rPr lang="en-US" sz="2800">
                <a:latin typeface="Times New Roman"/>
                <a:ea typeface="+mj-lt"/>
                <a:cs typeface="+mj-lt"/>
              </a:rPr>
            </a:br>
            <a:r>
              <a:rPr lang="en-US" sz="2800">
                <a:latin typeface="Times New Roman"/>
                <a:ea typeface="+mj-lt"/>
                <a:cs typeface="+mj-lt"/>
              </a:rPr>
              <a:t/>
            </a:r>
            <a:br>
              <a:rPr lang="en-US" sz="2800">
                <a:latin typeface="Times New Roman"/>
                <a:ea typeface="+mj-lt"/>
                <a:cs typeface="+mj-lt"/>
              </a:rPr>
            </a:br>
            <a:r>
              <a:rPr lang="en-US">
                <a:ea typeface="+mj-lt"/>
                <a:cs typeface="+mj-lt"/>
              </a:rPr>
              <a:t/>
            </a:r>
            <a:br>
              <a:rPr lang="en-US">
                <a:ea typeface="+mj-lt"/>
                <a:cs typeface="+mj-lt"/>
              </a:rPr>
            </a:br>
            <a:endParaRPr lang="en-US">
              <a:ea typeface="+mj-lt"/>
              <a:cs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243382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5093D1A-5F9C-BD06-DD34-2E64B9ED4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5679" y="808056"/>
            <a:ext cx="9064460" cy="5133035"/>
          </a:xfrm>
        </p:spPr>
        <p:txBody>
          <a:bodyPr>
            <a:normAutofit/>
          </a:bodyPr>
          <a:lstStyle/>
          <a:p>
            <a:pPr algn="l"/>
            <a:r>
              <a:rPr lang="en-US" b="1">
                <a:latin typeface="Times New Roman"/>
                <a:cs typeface="Arial"/>
              </a:rPr>
              <a:t>FUTURE WORK</a:t>
            </a:r>
            <a:br>
              <a:rPr lang="en-US" b="1">
                <a:latin typeface="Times New Roman"/>
                <a:cs typeface="Arial"/>
              </a:rPr>
            </a:br>
            <a:r>
              <a:rPr lang="en-US" b="1">
                <a:latin typeface="Times New Roman"/>
                <a:cs typeface="Arial"/>
              </a:rPr>
              <a:t/>
            </a:r>
            <a:br>
              <a:rPr lang="en-US" b="1">
                <a:latin typeface="Times New Roman"/>
                <a:cs typeface="Arial"/>
              </a:rPr>
            </a:br>
            <a:r>
              <a:rPr lang="en-US" b="1">
                <a:latin typeface="Times New Roman"/>
                <a:cs typeface="Arial"/>
              </a:rPr>
              <a:t>* </a:t>
            </a:r>
            <a:r>
              <a:rPr lang="en-US" sz="2800">
                <a:latin typeface="Times New Roman"/>
                <a:cs typeface="Arial"/>
              </a:rPr>
              <a:t>Add more user interface feature.</a:t>
            </a:r>
            <a:br>
              <a:rPr lang="en-US" sz="2800">
                <a:latin typeface="Times New Roman"/>
                <a:cs typeface="Arial"/>
              </a:rPr>
            </a:br>
            <a:r>
              <a:rPr lang="en-US" sz="2800">
                <a:latin typeface="Times New Roman"/>
                <a:cs typeface="Arial"/>
              </a:rPr>
              <a:t>* Promotional offer</a:t>
            </a:r>
            <a:br>
              <a:rPr lang="en-US" sz="2800">
                <a:latin typeface="Times New Roman"/>
                <a:cs typeface="Arial"/>
              </a:rPr>
            </a:br>
            <a:r>
              <a:rPr lang="en-US" sz="2800">
                <a:latin typeface="Times New Roman"/>
                <a:cs typeface="Arial"/>
              </a:rPr>
              <a:t>* Commercialize the web app</a:t>
            </a:r>
            <a:br>
              <a:rPr lang="en-US" sz="2800">
                <a:latin typeface="Times New Roman"/>
                <a:cs typeface="Arial"/>
              </a:rPr>
            </a:br>
            <a:r>
              <a:rPr lang="en-US" sz="2800">
                <a:latin typeface="Times New Roman"/>
                <a:cs typeface="Arial"/>
              </a:rPr>
              <a:t/>
            </a:r>
            <a:br>
              <a:rPr lang="en-US" sz="2800">
                <a:latin typeface="Times New Roman"/>
                <a:cs typeface="Arial"/>
              </a:rPr>
            </a:br>
            <a:r>
              <a:rPr lang="en-US" sz="2800">
                <a:latin typeface="Times New Roman"/>
                <a:cs typeface="Arial"/>
              </a:rPr>
              <a:t/>
            </a:r>
            <a:br>
              <a:rPr lang="en-US" sz="2800">
                <a:latin typeface="Times New Roman"/>
                <a:cs typeface="Arial"/>
              </a:rPr>
            </a:br>
            <a:r>
              <a:rPr lang="en-US" b="1">
                <a:latin typeface="Times New Roman"/>
                <a:cs typeface="Arial"/>
              </a:rPr>
              <a:t/>
            </a:r>
            <a:br>
              <a:rPr lang="en-US" b="1">
                <a:latin typeface="Times New Roman"/>
                <a:cs typeface="Arial"/>
              </a:rPr>
            </a:br>
            <a:r>
              <a:rPr lang="en-US" b="1">
                <a:latin typeface="Times New Roman"/>
                <a:cs typeface="Arial"/>
              </a:rPr>
              <a:t/>
            </a:r>
            <a:br>
              <a:rPr lang="en-US" b="1">
                <a:latin typeface="Times New Roman"/>
                <a:cs typeface="Arial"/>
              </a:rPr>
            </a:br>
            <a:endParaRPr lang="en-US" b="1">
              <a:latin typeface="Times New Roman"/>
              <a:cs typeface="Arial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4972F39-DF71-ACD7-7127-9EB22D6CB7A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71484" y="1597230"/>
            <a:ext cx="8853488" cy="4722813"/>
          </a:xfrm>
        </p:spPr>
        <p:txBody>
          <a:bodyPr>
            <a:normAutofit/>
          </a:bodyPr>
          <a:lstStyle/>
          <a:p>
            <a:pPr marL="344170" indent="-344170"/>
            <a:endParaRPr lang="en-US" sz="2400">
              <a:latin typeface="Times New Roman"/>
              <a:cs typeface="Arial" panose="020B0604020202020204"/>
            </a:endParaRPr>
          </a:p>
          <a:p>
            <a:pPr marL="344170" indent="-344170"/>
            <a:endParaRPr lang="en-US" sz="2400">
              <a:latin typeface="Times New Roman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4504643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5093D1A-5F9C-BD06-DD34-2E64B9ED4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1808" y="574538"/>
            <a:ext cx="7958331" cy="634780"/>
          </a:xfrm>
        </p:spPr>
        <p:txBody>
          <a:bodyPr/>
          <a:lstStyle/>
          <a:p>
            <a:pPr algn="l"/>
            <a:r>
              <a:rPr lang="en-US" b="1">
                <a:latin typeface="Times New Roman"/>
                <a:cs typeface="Arial"/>
              </a:rPr>
              <a:t>CONCULSION</a:t>
            </a:r>
            <a:endParaRPr lang="en-US" b="1"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4972F39-DF71-ACD7-7127-9EB22D6CB7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6858" y="847666"/>
            <a:ext cx="8853507" cy="5288310"/>
          </a:xfrm>
        </p:spPr>
        <p:txBody>
          <a:bodyPr>
            <a:normAutofit/>
          </a:bodyPr>
          <a:lstStyle/>
          <a:p>
            <a:pPr marL="344170" indent="-344170"/>
            <a:r>
              <a:rPr lang="en-US" sz="2400">
                <a:latin typeface="Times New Roman"/>
                <a:cs typeface="Arial" panose="020B0604020202020204"/>
              </a:rPr>
              <a:t>The main objective of the application is to understand the concept and implementation of Java, Spring Boot, Databases and Angular technology.</a:t>
            </a:r>
          </a:p>
          <a:p>
            <a:pPr marL="344170" indent="-344170"/>
            <a:r>
              <a:rPr lang="en-US" sz="2400">
                <a:latin typeface="Times New Roman"/>
                <a:cs typeface="Arial" panose="020B0604020202020204"/>
              </a:rPr>
              <a:t>Our project helps the users to easily find out their choice of taste and recipe.</a:t>
            </a:r>
          </a:p>
          <a:p>
            <a:pPr marL="344170" indent="-344170"/>
            <a:endParaRPr lang="en-US" sz="2400">
              <a:latin typeface="Times New Roman"/>
              <a:cs typeface="Arial" panose="020B0604020202020204"/>
            </a:endParaRPr>
          </a:p>
          <a:p>
            <a:pPr marL="344170" indent="-344170"/>
            <a:endParaRPr lang="en-US" sz="2400">
              <a:latin typeface="Times New Roman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1590700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2FA3880A-8D8F-466C-A4A1-F07BCDD3719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3C0A64CB-20A1-4508-B568-284EB04F78E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8DA14841-53A4-4935-BE65-C8373B8A6D0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9877C2CF-B2DD-41C8-8B5E-152673376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D377EE36-E59D-4778-8F99-4B470DA4A30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2586C6C5-47AF-450A-932D-880EF823E5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A587901A-AA64-4940-9803-F6767785115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23" name="Rectangle 22">
            <a:extLst>
              <a:ext uri="{FF2B5EF4-FFF2-40B4-BE49-F238E27FC236}">
                <a16:creationId xmlns="" xmlns:a16="http://schemas.microsoft.com/office/drawing/2014/main" id="{147E635D-C3B4-465B-AF24-991B6BF63C4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8986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4A0623D0-396B-499E-BBFB-C17F1BB0F2D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="" xmlns:a16="http://schemas.microsoft.com/office/drawing/2014/main" id="{61D78823-8C41-B681-FBBE-97B77F3EC1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5593" r="-1" b="10134"/>
          <a:stretch/>
        </p:blipFill>
        <p:spPr>
          <a:xfrm>
            <a:off x="-4615" y="-393292"/>
            <a:ext cx="12203985" cy="725129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21AF192C-698D-4635-9C9F-F9769A56A9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" y="0"/>
            <a:ext cx="1218986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66DB8A4E-4338-EFBD-7431-3B3604608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2054" y="3428998"/>
            <a:ext cx="5816024" cy="26234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600">
                <a:latin typeface="Times New Roman"/>
                <a:cs typeface="Times New Roman"/>
              </a:rPr>
              <a:t>  THANKYOU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14E56C4B-C9E0-4F01-AF43-E69279A06A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="" xmlns:a16="http://schemas.microsoft.com/office/drawing/2014/main" id="{8C654A17-56DA-4921-A42B-DE255FA6636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0265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B64544FE-E49C-D940-A09C-4154D91A4147}"/>
              </a:ext>
            </a:extLst>
          </p:cNvPr>
          <p:cNvSpPr txBox="1"/>
          <p:nvPr/>
        </p:nvSpPr>
        <p:spPr>
          <a:xfrm>
            <a:off x="5047544" y="519289"/>
            <a:ext cx="274320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IN" sz="3200" b="1">
                <a:solidFill>
                  <a:srgbClr val="C1EEFF"/>
                </a:solidFill>
                <a:latin typeface="Times New Roman"/>
              </a:rPr>
              <a:t>ABSTRACT</a:t>
            </a:r>
            <a:r>
              <a:rPr lang="en-US" sz="3200">
                <a:solidFill>
                  <a:srgbClr val="000000"/>
                </a:solidFill>
                <a:latin typeface="Times New Roman"/>
                <a:cs typeface="Times New Roman"/>
              </a:rPr>
              <a:t>​</a:t>
            </a:r>
            <a:endParaRPr lang="en-US" sz="3200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1B344BF-E665-7F6D-7FD3-875503B47460}"/>
              </a:ext>
            </a:extLst>
          </p:cNvPr>
          <p:cNvSpPr txBox="1"/>
          <p:nvPr/>
        </p:nvSpPr>
        <p:spPr>
          <a:xfrm>
            <a:off x="1770172" y="1464733"/>
            <a:ext cx="8618427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IN" sz="2800">
              <a:latin typeface="Times New Roman"/>
            </a:endParaRPr>
          </a:p>
          <a:p>
            <a:pPr marL="457200" indent="-457200">
              <a:buFont typeface="Arial"/>
              <a:buChar char="•"/>
            </a:pPr>
            <a:r>
              <a:rPr lang="en-IN" sz="2800">
                <a:latin typeface="Times New Roman"/>
              </a:rPr>
              <a:t>The main objective of our application is to create a dynamic and responsive Java application to allow a user to register to the application and search for recipes online.</a:t>
            </a:r>
            <a:endParaRPr lang="en-IN">
              <a:cs typeface="Arial" panose="020B0604020202020204"/>
            </a:endParaRPr>
          </a:p>
          <a:p>
            <a:pPr marL="457200" indent="-457200">
              <a:buFont typeface="Arial"/>
              <a:buChar char="•"/>
            </a:pPr>
            <a:endParaRPr lang="en-IN" sz="2800">
              <a:latin typeface="Times New Roman"/>
              <a:cs typeface="Times New Roman"/>
            </a:endParaRPr>
          </a:p>
          <a:p>
            <a:pPr marL="457200" indent="-457200">
              <a:buFont typeface="Arial"/>
              <a:buChar char="•"/>
            </a:pPr>
            <a:r>
              <a:rPr lang="en-IN" sz="2800">
                <a:latin typeface="Times New Roman"/>
                <a:cs typeface="Times New Roman"/>
              </a:rPr>
              <a:t>This application helps genuine food lovers to explore and have wonderful experience with the recipes uploaded.</a:t>
            </a:r>
            <a:endParaRPr lang="en-IN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06956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DE8962A4-FA96-022D-FA14-FC6C605D5FE7}"/>
              </a:ext>
            </a:extLst>
          </p:cNvPr>
          <p:cNvSpPr txBox="1"/>
          <p:nvPr/>
        </p:nvSpPr>
        <p:spPr>
          <a:xfrm>
            <a:off x="4317574" y="515296"/>
            <a:ext cx="3561644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IN" sz="2800" u="sng">
                <a:latin typeface="Times New Roman"/>
                <a:cs typeface="Times New Roman"/>
              </a:rPr>
              <a:t>TEAM  MEMBERS</a:t>
            </a:r>
            <a:endParaRPr lang="en-US" sz="2800">
              <a:ea typeface="+mn-lt"/>
              <a:cs typeface="+mn-lt"/>
            </a:endParaRPr>
          </a:p>
          <a:p>
            <a:pPr algn="l"/>
            <a:endParaRPr lang="en-US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6FBC92A-CC2F-B249-5456-73A03EF10982}"/>
              </a:ext>
            </a:extLst>
          </p:cNvPr>
          <p:cNvSpPr txBox="1"/>
          <p:nvPr/>
        </p:nvSpPr>
        <p:spPr>
          <a:xfrm>
            <a:off x="5153025" y="362902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cs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42FE83A8-DB00-A6BA-5202-7A00945B919B}"/>
              </a:ext>
            </a:extLst>
          </p:cNvPr>
          <p:cNvSpPr/>
          <p:nvPr/>
        </p:nvSpPr>
        <p:spPr>
          <a:xfrm>
            <a:off x="6902344" y="1540701"/>
            <a:ext cx="2664296" cy="12242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FRONT END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DBB821B-3713-65EA-022E-3898952A981F}"/>
              </a:ext>
            </a:extLst>
          </p:cNvPr>
          <p:cNvSpPr/>
          <p:nvPr/>
        </p:nvSpPr>
        <p:spPr>
          <a:xfrm>
            <a:off x="6902344" y="3018375"/>
            <a:ext cx="2664296" cy="12334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BACKEND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42FE83A8-DB00-A6BA-5202-7A00945B919B}"/>
              </a:ext>
            </a:extLst>
          </p:cNvPr>
          <p:cNvSpPr/>
          <p:nvPr/>
        </p:nvSpPr>
        <p:spPr>
          <a:xfrm>
            <a:off x="6902344" y="4895313"/>
            <a:ext cx="2664296" cy="6167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>
                <a:solidFill>
                  <a:schemeClr val="bg1"/>
                </a:solidFill>
              </a:rPr>
              <a:t>POSTMAN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52CBE0C-1721-35DF-AC5E-BAAF6FEB947B}"/>
              </a:ext>
            </a:extLst>
          </p:cNvPr>
          <p:cNvSpPr txBox="1"/>
          <p:nvPr/>
        </p:nvSpPr>
        <p:spPr>
          <a:xfrm>
            <a:off x="1900069" y="3072977"/>
            <a:ext cx="389338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 smtClean="0">
                <a:cs typeface="Calibri"/>
              </a:rPr>
              <a:t>Boya Madhu</a:t>
            </a:r>
          </a:p>
          <a:p>
            <a:pPr algn="l"/>
            <a:r>
              <a:rPr lang="en-US" dirty="0" smtClean="0">
                <a:cs typeface="Calibri"/>
              </a:rPr>
              <a:t>Hemanth Kumar</a:t>
            </a:r>
          </a:p>
          <a:p>
            <a:pPr algn="l"/>
            <a:r>
              <a:rPr lang="en-US" dirty="0" smtClean="0">
                <a:cs typeface="Calibri"/>
              </a:rPr>
              <a:t>Nisarga P</a:t>
            </a:r>
          </a:p>
          <a:p>
            <a:pPr algn="l"/>
            <a:r>
              <a:rPr lang="en-US" dirty="0" smtClean="0">
                <a:cs typeface="Calibri"/>
              </a:rPr>
              <a:t>Hospet </a:t>
            </a:r>
            <a:r>
              <a:rPr lang="en-US" dirty="0" smtClean="0">
                <a:cs typeface="Calibri"/>
              </a:rPr>
              <a:t>Shivkumar</a:t>
            </a:r>
            <a:endParaRPr lang="en-US" dirty="0"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152CBE0C-1721-35DF-AC5E-BAAF6FEB947B}"/>
              </a:ext>
            </a:extLst>
          </p:cNvPr>
          <p:cNvSpPr txBox="1"/>
          <p:nvPr/>
        </p:nvSpPr>
        <p:spPr>
          <a:xfrm>
            <a:off x="1858585" y="1678488"/>
            <a:ext cx="3893387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cs typeface="Calibri"/>
              </a:rPr>
              <a:t>Sambuddha </a:t>
            </a:r>
            <a:r>
              <a:rPr lang="en-IN" dirty="0"/>
              <a:t>Sengupta</a:t>
            </a:r>
            <a:endParaRPr lang="en-US" dirty="0" smtClean="0">
              <a:cs typeface="Calibri"/>
            </a:endParaRPr>
          </a:p>
          <a:p>
            <a:pPr algn="l"/>
            <a:r>
              <a:rPr lang="en-US" dirty="0" smtClean="0">
                <a:cs typeface="Calibri"/>
              </a:rPr>
              <a:t>Jeevitha S</a:t>
            </a:r>
          </a:p>
          <a:p>
            <a:pPr algn="l"/>
            <a:r>
              <a:rPr lang="en-US" dirty="0" smtClean="0">
                <a:cs typeface="Calibri"/>
              </a:rPr>
              <a:t>Kovi </a:t>
            </a:r>
            <a:r>
              <a:rPr lang="en-US" dirty="0" smtClean="0">
                <a:cs typeface="Calibri"/>
              </a:rPr>
              <a:t>Jayanth</a:t>
            </a:r>
          </a:p>
          <a:p>
            <a:r>
              <a:rPr lang="en-US" dirty="0" smtClean="0">
                <a:cs typeface="Calibri"/>
              </a:rPr>
              <a:t>Kota </a:t>
            </a:r>
            <a:r>
              <a:rPr lang="en-US" dirty="0">
                <a:cs typeface="Calibri"/>
              </a:rPr>
              <a:t>Shivareddy</a:t>
            </a:r>
            <a:endParaRPr lang="en-US" dirty="0" smtClean="0">
              <a:cs typeface="Calibri"/>
            </a:endParaRPr>
          </a:p>
          <a:p>
            <a:pPr algn="l"/>
            <a:endParaRPr lang="en-US" dirty="0" smtClean="0">
              <a:cs typeface="Calibri"/>
            </a:endParaRPr>
          </a:p>
          <a:p>
            <a:pPr algn="l"/>
            <a:endParaRPr lang="en-US" dirty="0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52CBE0C-1721-35DF-AC5E-BAAF6FEB947B}"/>
              </a:ext>
            </a:extLst>
          </p:cNvPr>
          <p:cNvSpPr txBox="1"/>
          <p:nvPr/>
        </p:nvSpPr>
        <p:spPr>
          <a:xfrm>
            <a:off x="1801949" y="4895313"/>
            <a:ext cx="389338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 smtClean="0">
                <a:cs typeface="Calibri"/>
              </a:rPr>
              <a:t>  Vrushali </a:t>
            </a:r>
            <a:r>
              <a:rPr lang="en-US" dirty="0" smtClean="0">
                <a:cs typeface="Calibri"/>
              </a:rPr>
              <a:t>Tare</a:t>
            </a:r>
          </a:p>
          <a:p>
            <a:r>
              <a:rPr lang="en-US" dirty="0" smtClean="0">
                <a:cs typeface="Calibri"/>
              </a:rPr>
              <a:t>  Raushan </a:t>
            </a:r>
            <a:r>
              <a:rPr lang="en-US" dirty="0">
                <a:cs typeface="Calibri"/>
              </a:rPr>
              <a:t>Raj</a:t>
            </a:r>
          </a:p>
          <a:p>
            <a:pPr algn="l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309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041DD31E-27B7-3D99-5842-B228FB1ECF65}"/>
              </a:ext>
            </a:extLst>
          </p:cNvPr>
          <p:cNvSpPr txBox="1"/>
          <p:nvPr/>
        </p:nvSpPr>
        <p:spPr>
          <a:xfrm>
            <a:off x="3046901" y="684362"/>
            <a:ext cx="660753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>
                <a:solidFill>
                  <a:srgbClr val="C1EEFF"/>
                </a:solidFill>
                <a:latin typeface="Times New Roman"/>
                <a:cs typeface="Times New Roman"/>
              </a:rPr>
              <a:t>MODULES FOR FOOD RECIPES</a:t>
            </a:r>
            <a:endParaRPr lang="en-US" sz="3200"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E2F53AFA-E686-C779-4960-AB10C2D3F5F8}"/>
              </a:ext>
            </a:extLst>
          </p:cNvPr>
          <p:cNvSpPr txBox="1"/>
          <p:nvPr/>
        </p:nvSpPr>
        <p:spPr>
          <a:xfrm>
            <a:off x="1406012" y="2168012"/>
            <a:ext cx="360352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>
                <a:latin typeface="Times New Roman"/>
                <a:cs typeface="Arial"/>
              </a:rPr>
              <a:t>ADMIN MODULE</a:t>
            </a:r>
            <a:endParaRPr lang="en-US"/>
          </a:p>
          <a:p>
            <a:pPr marL="342900" indent="-342900">
              <a:buFont typeface="Arial"/>
              <a:buChar char="•"/>
            </a:pPr>
            <a:endParaRPr lang="en-US" sz="2400" b="1">
              <a:latin typeface="Times New Roman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US" sz="2400" b="1">
                <a:latin typeface="Times New Roman"/>
                <a:cs typeface="Arial"/>
              </a:rPr>
              <a:t>USER MODULE</a:t>
            </a:r>
          </a:p>
        </p:txBody>
      </p:sp>
    </p:spTree>
    <p:extLst>
      <p:ext uri="{BB962C8B-B14F-4D97-AF65-F5344CB8AC3E}">
        <p14:creationId xmlns:p14="http://schemas.microsoft.com/office/powerpoint/2010/main" val="34043753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950118C-E076-1293-D872-4078B347CD3B}"/>
              </a:ext>
            </a:extLst>
          </p:cNvPr>
          <p:cNvSpPr txBox="1"/>
          <p:nvPr/>
        </p:nvSpPr>
        <p:spPr>
          <a:xfrm>
            <a:off x="1252628" y="830467"/>
            <a:ext cx="5407636" cy="105481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400" b="1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/>
                <a:ea typeface="+mj-ea"/>
                <a:cs typeface="Times New Roman"/>
              </a:rPr>
              <a:t>TECHNOLOGIES USED</a:t>
            </a:r>
            <a:r>
              <a:rPr lang="en-US" sz="3400">
                <a:solidFill>
                  <a:schemeClr val="tx2">
                    <a:lumMod val="50000"/>
                  </a:schemeClr>
                </a:solidFill>
                <a:latin typeface="+mj-lt"/>
                <a:ea typeface="+mj-ea"/>
                <a:cs typeface="+mj-cs"/>
              </a:rPr>
              <a:t> :</a:t>
            </a:r>
            <a:endParaRPr lang="en-US" sz="3400">
              <a:solidFill>
                <a:schemeClr val="tx2">
                  <a:lumMod val="50000"/>
                </a:schemeClr>
              </a:solidFill>
              <a:latin typeface="+mj-lt"/>
              <a:ea typeface="+mj-ea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F458637-A296-6B54-28E5-5DB600B3334B}"/>
              </a:ext>
            </a:extLst>
          </p:cNvPr>
          <p:cNvSpPr txBox="1"/>
          <p:nvPr/>
        </p:nvSpPr>
        <p:spPr>
          <a:xfrm>
            <a:off x="1359482" y="2052116"/>
            <a:ext cx="6992871" cy="399782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800" dirty="0" smtClean="0">
                <a:latin typeface="Times New Roman"/>
                <a:cs typeface="Times New Roman"/>
              </a:rPr>
              <a:t> Front-end </a:t>
            </a:r>
            <a:r>
              <a:rPr lang="en-US" sz="2800" dirty="0">
                <a:latin typeface="Times New Roman"/>
                <a:cs typeface="Times New Roman"/>
              </a:rPr>
              <a:t>: Angular</a:t>
            </a:r>
            <a:r>
              <a:rPr lang="en-US" sz="2800" dirty="0" smtClean="0">
                <a:latin typeface="Times New Roman"/>
                <a:cs typeface="Times New Roman"/>
              </a:rPr>
              <a:t>​</a:t>
            </a: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endParaRPr lang="en-US" sz="2800" dirty="0">
              <a:latin typeface="Times New Roman"/>
              <a:cs typeface="Times New Roman"/>
            </a:endParaRP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800" dirty="0">
                <a:latin typeface="Times New Roman"/>
                <a:cs typeface="Times New Roman"/>
              </a:rPr>
              <a:t> Back-end: MYSQL, </a:t>
            </a:r>
            <a:r>
              <a:rPr lang="en-US" sz="2800" dirty="0">
                <a:latin typeface="Times New Roman"/>
                <a:cs typeface="Times New Roman"/>
              </a:rPr>
              <a:t>Spring Boot</a:t>
            </a:r>
            <a:r>
              <a:rPr lang="en-US" sz="2800" dirty="0" smtClean="0">
                <a:latin typeface="Times New Roman"/>
                <a:cs typeface="Times New Roman"/>
              </a:rPr>
              <a:t>​</a:t>
            </a: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</a:pPr>
            <a:endParaRPr lang="en-US" sz="2800" dirty="0">
              <a:latin typeface="Times New Roman"/>
              <a:cs typeface="Times New Roman"/>
            </a:endParaRPr>
          </a:p>
          <a:p>
            <a:pPr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</a:pPr>
            <a:r>
              <a:rPr lang="en-US" sz="2800" dirty="0">
                <a:latin typeface="Times New Roman"/>
                <a:cs typeface="Times New Roman"/>
              </a:rPr>
              <a:t> Server: Tomcat</a:t>
            </a:r>
          </a:p>
        </p:txBody>
      </p:sp>
      <p:pic>
        <p:nvPicPr>
          <p:cNvPr id="6" name="Picture 6" descr="Icon&#10;&#10;Description automatically generated">
            <a:extLst>
              <a:ext uri="{FF2B5EF4-FFF2-40B4-BE49-F238E27FC236}">
                <a16:creationId xmlns="" xmlns:a16="http://schemas.microsoft.com/office/drawing/2014/main" id="{7FF00230-E4CD-52AB-4932-DC8ADFE8D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56" y="1883473"/>
            <a:ext cx="3687326" cy="948882"/>
          </a:xfrm>
          <a:prstGeom prst="rect">
            <a:avLst/>
          </a:prstGeom>
          <a:ln>
            <a:noFill/>
          </a:ln>
        </p:spPr>
      </p:pic>
      <p:pic>
        <p:nvPicPr>
          <p:cNvPr id="7" name="Picture 7" descr="Logo&#10;&#10;Description automatically generated">
            <a:extLst>
              <a:ext uri="{FF2B5EF4-FFF2-40B4-BE49-F238E27FC236}">
                <a16:creationId xmlns="" xmlns:a16="http://schemas.microsoft.com/office/drawing/2014/main" id="{E3FE25E2-3ED0-5E44-C71E-36ACAF5E1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9740" y="4415493"/>
            <a:ext cx="1686592" cy="1125800"/>
          </a:xfrm>
          <a:prstGeom prst="rect">
            <a:avLst/>
          </a:prstGeom>
          <a:ln>
            <a:noFill/>
          </a:ln>
        </p:spPr>
      </p:pic>
      <p:pic>
        <p:nvPicPr>
          <p:cNvPr id="5" name="Picture 5" descr="Logo, company name&#10;&#10;Description automatically generated">
            <a:extLst>
              <a:ext uri="{FF2B5EF4-FFF2-40B4-BE49-F238E27FC236}">
                <a16:creationId xmlns="" xmlns:a16="http://schemas.microsoft.com/office/drawing/2014/main" id="{AC576CE1-CF7D-CB86-5456-503502A6E3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1738" y="4145530"/>
            <a:ext cx="1670597" cy="167059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082598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C8F69CB7-2D37-5BBC-C3E0-E64010421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4738" y="808056"/>
            <a:ext cx="4986954" cy="1077229"/>
          </a:xfrm>
        </p:spPr>
        <p:txBody>
          <a:bodyPr>
            <a:normAutofit/>
          </a:bodyPr>
          <a:lstStyle/>
          <a:p>
            <a:pPr algn="l"/>
            <a:r>
              <a:rPr lang="en-US" b="1">
                <a:latin typeface="Times New Roman"/>
                <a:cs typeface="Arial"/>
              </a:rPr>
              <a:t>ADMIN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C1633740-E407-184A-66D3-880AEFAE17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74739" y="2052116"/>
            <a:ext cx="4901548" cy="3997828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Times New Roman"/>
                <a:ea typeface="+mn-lt"/>
                <a:cs typeface="+mn-lt"/>
              </a:rPr>
              <a:t>Admin will be able to :</a:t>
            </a:r>
            <a:endParaRPr lang="en-US" sz="3000">
              <a:cs typeface="Arial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latin typeface="Times New Roman"/>
              <a:ea typeface="+mn-lt"/>
              <a:cs typeface="+mn-lt"/>
            </a:endParaRPr>
          </a:p>
          <a:p>
            <a:pPr marL="344170" indent="-344170">
              <a:spcBef>
                <a:spcPts val="0"/>
              </a:spcBef>
              <a:spcAft>
                <a:spcPts val="0"/>
              </a:spcAft>
            </a:pPr>
            <a:r>
              <a:rPr lang="en-US" sz="2200">
                <a:latin typeface="Times New Roman"/>
                <a:ea typeface="+mn-lt"/>
                <a:cs typeface="+mn-lt"/>
              </a:rPr>
              <a:t>Login to the portal </a:t>
            </a:r>
          </a:p>
          <a:p>
            <a:pPr marL="344170" indent="-344170">
              <a:spcBef>
                <a:spcPts val="0"/>
              </a:spcBef>
              <a:spcAft>
                <a:spcPts val="0"/>
              </a:spcAft>
            </a:pPr>
            <a:r>
              <a:rPr lang="en-US" sz="2200">
                <a:latin typeface="Times New Roman"/>
                <a:ea typeface="+mn-lt"/>
                <a:cs typeface="+mn-lt"/>
              </a:rPr>
              <a:t>Admin can add / remove or even endorse a recipe </a:t>
            </a:r>
          </a:p>
          <a:p>
            <a:pPr marL="344170" indent="-344170">
              <a:spcBef>
                <a:spcPts val="0"/>
              </a:spcBef>
              <a:spcAft>
                <a:spcPts val="0"/>
              </a:spcAft>
            </a:pPr>
            <a:r>
              <a:rPr lang="en-US" sz="2200">
                <a:latin typeface="Times New Roman"/>
                <a:ea typeface="+mn-lt"/>
                <a:cs typeface="+mn-lt"/>
              </a:rPr>
              <a:t>Edit recipe details like name, item details, ingredients and cooking steps </a:t>
            </a:r>
          </a:p>
          <a:p>
            <a:pPr marL="344170" indent="-344170"/>
            <a:endParaRPr lang="en-US" sz="2200">
              <a:latin typeface="Times New Roman"/>
              <a:cs typeface="Arial"/>
            </a:endParaRPr>
          </a:p>
        </p:txBody>
      </p:sp>
      <p:pic>
        <p:nvPicPr>
          <p:cNvPr id="7" name="Picture 6" descr="Cooked food with ingredients on a table">
            <a:extLst>
              <a:ext uri="{FF2B5EF4-FFF2-40B4-BE49-F238E27FC236}">
                <a16:creationId xmlns="" xmlns:a16="http://schemas.microsoft.com/office/drawing/2014/main" id="{7AAF15A2-67FE-306A-E766-7068CD6D55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43" r="17269" b="11"/>
          <a:stretch/>
        </p:blipFill>
        <p:spPr>
          <a:xfrm>
            <a:off x="7534656" y="227"/>
            <a:ext cx="4657039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653F16B-C735-4AB1-FE54-72F55494890F}"/>
              </a:ext>
            </a:extLst>
          </p:cNvPr>
          <p:cNvSpPr txBox="1"/>
          <p:nvPr/>
        </p:nvSpPr>
        <p:spPr>
          <a:xfrm>
            <a:off x="2733369" y="3827206"/>
            <a:ext cx="758558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26069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01B4D94-20D1-CB62-6A20-903B54EB3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367" y="438261"/>
            <a:ext cx="8787567" cy="528142"/>
          </a:xfrm>
        </p:spPr>
        <p:txBody>
          <a:bodyPr>
            <a:normAutofit fontScale="90000"/>
          </a:bodyPr>
          <a:lstStyle/>
          <a:p>
            <a:pPr algn="l"/>
            <a:r>
              <a:rPr lang="en-US" b="1">
                <a:latin typeface="Times New Roman"/>
                <a:cs typeface="Arial"/>
              </a:rPr>
              <a:t>ADMIN FLOW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366B9DC7-DF3B-06C1-75E9-6E697E1128A0}"/>
              </a:ext>
            </a:extLst>
          </p:cNvPr>
          <p:cNvSpPr/>
          <p:nvPr/>
        </p:nvSpPr>
        <p:spPr>
          <a:xfrm>
            <a:off x="5327205" y="1058487"/>
            <a:ext cx="2129116" cy="64994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b="1">
                <a:solidFill>
                  <a:schemeClr val="bg2"/>
                </a:solidFill>
                <a:latin typeface="Times New Roman"/>
                <a:cs typeface="Arial"/>
              </a:rPr>
              <a:t>ADMIN</a:t>
            </a:r>
          </a:p>
        </p:txBody>
      </p:sp>
      <p:sp>
        <p:nvSpPr>
          <p:cNvPr id="8" name="Oval 7">
            <a:extLst>
              <a:ext uri="{FF2B5EF4-FFF2-40B4-BE49-F238E27FC236}">
                <a16:creationId xmlns="" xmlns:a16="http://schemas.microsoft.com/office/drawing/2014/main" id="{35521F4E-88EE-6812-BBFD-9A9193755454}"/>
              </a:ext>
            </a:extLst>
          </p:cNvPr>
          <p:cNvSpPr/>
          <p:nvPr/>
        </p:nvSpPr>
        <p:spPr>
          <a:xfrm>
            <a:off x="5750859" y="2097742"/>
            <a:ext cx="1467972" cy="750796"/>
          </a:xfrm>
          <a:prstGeom prst="ellipse">
            <a:avLst/>
          </a:prstGeom>
          <a:solidFill>
            <a:schemeClr val="tx1">
              <a:lumMod val="9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bg2"/>
                </a:solidFill>
                <a:latin typeface="Times New Roman"/>
                <a:cs typeface="Arial"/>
              </a:rPr>
              <a:t>LOGIN</a:t>
            </a:r>
            <a:endParaRPr lang="en-US" b="1">
              <a:latin typeface="Times New Roman"/>
              <a:cs typeface="Arial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7E239B12-B8BF-8EE7-24EF-211F7EF16D5D}"/>
              </a:ext>
            </a:extLst>
          </p:cNvPr>
          <p:cNvCxnSpPr/>
          <p:nvPr/>
        </p:nvCxnSpPr>
        <p:spPr>
          <a:xfrm>
            <a:off x="1794642" y="3612885"/>
            <a:ext cx="6308910" cy="11205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="" xmlns:a16="http://schemas.microsoft.com/office/drawing/2014/main" id="{B37F125E-91DD-62D2-6638-543EE30EA8B3}"/>
              </a:ext>
            </a:extLst>
          </p:cNvPr>
          <p:cNvCxnSpPr/>
          <p:nvPr/>
        </p:nvCxnSpPr>
        <p:spPr>
          <a:xfrm>
            <a:off x="1788585" y="3621289"/>
            <a:ext cx="6725" cy="555812"/>
          </a:xfrm>
          <a:prstGeom prst="straightConnector1">
            <a:avLst/>
          </a:prstGeom>
          <a:ln>
            <a:solidFill>
              <a:schemeClr val="tx1">
                <a:lumMod val="7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="" xmlns:a16="http://schemas.microsoft.com/office/drawing/2014/main" id="{E06C07C2-DC7C-80C0-8818-9A97CFE17B11}"/>
              </a:ext>
            </a:extLst>
          </p:cNvPr>
          <p:cNvCxnSpPr/>
          <p:nvPr/>
        </p:nvCxnSpPr>
        <p:spPr>
          <a:xfrm>
            <a:off x="3902972" y="3606198"/>
            <a:ext cx="17930" cy="555811"/>
          </a:xfrm>
          <a:prstGeom prst="straightConnector1">
            <a:avLst/>
          </a:prstGeom>
          <a:ln>
            <a:solidFill>
              <a:schemeClr val="tx1">
                <a:lumMod val="9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="" xmlns:a16="http://schemas.microsoft.com/office/drawing/2014/main" id="{CF38C485-C46A-A82D-A591-9FC7CCBEA099}"/>
              </a:ext>
            </a:extLst>
          </p:cNvPr>
          <p:cNvCxnSpPr/>
          <p:nvPr/>
        </p:nvCxnSpPr>
        <p:spPr>
          <a:xfrm>
            <a:off x="5968197" y="3615686"/>
            <a:ext cx="6725" cy="6118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="" xmlns:a16="http://schemas.microsoft.com/office/drawing/2014/main" id="{8D334121-10FA-A293-225C-6BEFC0165AF7}"/>
              </a:ext>
            </a:extLst>
          </p:cNvPr>
          <p:cNvCxnSpPr/>
          <p:nvPr/>
        </p:nvCxnSpPr>
        <p:spPr>
          <a:xfrm>
            <a:off x="8091261" y="3624090"/>
            <a:ext cx="17930" cy="611842"/>
          </a:xfrm>
          <a:prstGeom prst="straightConnector1">
            <a:avLst/>
          </a:prstGeom>
          <a:ln>
            <a:solidFill>
              <a:schemeClr val="tx1">
                <a:lumMod val="8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ectangle: Rounded Corners 25">
            <a:extLst>
              <a:ext uri="{FF2B5EF4-FFF2-40B4-BE49-F238E27FC236}">
                <a16:creationId xmlns="" xmlns:a16="http://schemas.microsoft.com/office/drawing/2014/main" id="{48C04BA2-7F33-DD12-A3CC-50A49DA94062}"/>
              </a:ext>
            </a:extLst>
          </p:cNvPr>
          <p:cNvSpPr/>
          <p:nvPr/>
        </p:nvSpPr>
        <p:spPr>
          <a:xfrm>
            <a:off x="3147750" y="4169293"/>
            <a:ext cx="1680880" cy="91888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>
              <a:latin typeface="Times New Roman"/>
              <a:cs typeface="Times New Roman"/>
            </a:endParaRPr>
          </a:p>
          <a:p>
            <a:pPr algn="ctr"/>
            <a:r>
              <a:rPr lang="en-US" b="1">
                <a:latin typeface="Times New Roman"/>
                <a:ea typeface="+mn-lt"/>
                <a:cs typeface="Times New Roman"/>
              </a:rPr>
              <a:t>EDIT</a:t>
            </a:r>
          </a:p>
          <a:p>
            <a:pPr algn="ctr"/>
            <a:r>
              <a:rPr lang="en-US" b="1">
                <a:latin typeface="Times New Roman"/>
                <a:cs typeface="Times New Roman"/>
              </a:rPr>
              <a:t>RECIPE</a:t>
            </a:r>
            <a:endParaRPr lang="en-US">
              <a:ea typeface="+mn-lt"/>
              <a:cs typeface="+mn-lt"/>
            </a:endParaRPr>
          </a:p>
          <a:p>
            <a:pPr algn="ctr"/>
            <a:endParaRPr lang="en-US" b="1">
              <a:latin typeface="Times New Roman"/>
              <a:cs typeface="Arial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18C8355E-32DE-1393-F41D-687AB4EE1624}"/>
              </a:ext>
            </a:extLst>
          </p:cNvPr>
          <p:cNvSpPr/>
          <p:nvPr/>
        </p:nvSpPr>
        <p:spPr>
          <a:xfrm>
            <a:off x="1126174" y="4175980"/>
            <a:ext cx="1572073" cy="7959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>
              <a:latin typeface="Times New Roman"/>
              <a:cs typeface="Times New Roman"/>
            </a:endParaRPr>
          </a:p>
          <a:p>
            <a:pPr algn="ctr"/>
            <a:r>
              <a:rPr lang="en-US" b="1">
                <a:latin typeface="Times New Roman"/>
                <a:cs typeface="Times New Roman"/>
              </a:rPr>
              <a:t>VIEW ALL</a:t>
            </a:r>
            <a:endParaRPr lang="en-US">
              <a:cs typeface="Arial"/>
            </a:endParaRPr>
          </a:p>
          <a:p>
            <a:pPr algn="ctr"/>
            <a:r>
              <a:rPr lang="en-US" b="1">
                <a:latin typeface="Times New Roman"/>
                <a:cs typeface="Arial" panose="020B0604020202020204"/>
              </a:rPr>
              <a:t>RECIPE</a:t>
            </a:r>
          </a:p>
          <a:p>
            <a:pPr algn="ctr"/>
            <a:endParaRPr lang="en-US" b="1">
              <a:latin typeface="Times New Roman"/>
              <a:cs typeface="Times New Roman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E8CFFB85-8461-0842-F934-457EF3AB4C00}"/>
              </a:ext>
            </a:extLst>
          </p:cNvPr>
          <p:cNvSpPr/>
          <p:nvPr/>
        </p:nvSpPr>
        <p:spPr>
          <a:xfrm>
            <a:off x="5151887" y="4234810"/>
            <a:ext cx="1920902" cy="86285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latin typeface="Times New Roman"/>
                <a:cs typeface="Arial"/>
              </a:rPr>
              <a:t>ADD</a:t>
            </a:r>
            <a:endParaRPr lang="en-US">
              <a:latin typeface="Arial" panose="020B0604020202020204"/>
              <a:cs typeface="Arial"/>
            </a:endParaRPr>
          </a:p>
          <a:p>
            <a:pPr algn="ctr"/>
            <a:r>
              <a:rPr lang="en-US" b="1">
                <a:latin typeface="Times New Roman"/>
                <a:cs typeface="Arial"/>
              </a:rPr>
              <a:t>RECIP</a:t>
            </a:r>
            <a:r>
              <a:rPr lang="en-US" b="1">
                <a:latin typeface="Times New Roman"/>
                <a:cs typeface="Times New Roman"/>
              </a:rPr>
              <a:t>E</a:t>
            </a:r>
            <a:endParaRPr lang="en-US">
              <a:cs typeface="Arial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8CC2F368-3CC3-6CA3-A1B9-8A79669778A6}"/>
              </a:ext>
            </a:extLst>
          </p:cNvPr>
          <p:cNvSpPr/>
          <p:nvPr/>
        </p:nvSpPr>
        <p:spPr>
          <a:xfrm>
            <a:off x="7265823" y="4234811"/>
            <a:ext cx="1736910" cy="8964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>
              <a:latin typeface="Times New Roman"/>
              <a:ea typeface="Segoe UI"/>
              <a:cs typeface="Times New Roman"/>
            </a:endParaRPr>
          </a:p>
          <a:p>
            <a:pPr algn="ctr"/>
            <a:r>
              <a:rPr lang="en-US" b="1">
                <a:latin typeface="Times New Roman"/>
                <a:ea typeface="+mn-lt"/>
                <a:cs typeface="Times New Roman"/>
              </a:rPr>
              <a:t>REMOVE</a:t>
            </a:r>
          </a:p>
          <a:p>
            <a:pPr algn="ctr"/>
            <a:r>
              <a:rPr lang="en-US" b="1">
                <a:latin typeface="Times New Roman"/>
                <a:ea typeface="Segoe UI"/>
                <a:cs typeface="Times New Roman"/>
              </a:rPr>
              <a:t>RECIPE</a:t>
            </a:r>
            <a:endParaRPr lang="en-US">
              <a:ea typeface="+mn-lt"/>
              <a:cs typeface="+mn-lt"/>
            </a:endParaRPr>
          </a:p>
          <a:p>
            <a:pPr algn="ctr"/>
            <a:endParaRPr lang="en-US" b="1">
              <a:solidFill>
                <a:srgbClr val="FFFFFF"/>
              </a:solidFill>
              <a:latin typeface="Times New Roman"/>
              <a:cs typeface="Segoe UI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="" xmlns:a16="http://schemas.microsoft.com/office/drawing/2014/main" id="{040F9ED9-2558-0072-AE3D-26DA7840B4AB}"/>
              </a:ext>
            </a:extLst>
          </p:cNvPr>
          <p:cNvCxnSpPr>
            <a:cxnSpLocks/>
          </p:cNvCxnSpPr>
          <p:nvPr/>
        </p:nvCxnSpPr>
        <p:spPr>
          <a:xfrm flipH="1">
            <a:off x="6436805" y="1667218"/>
            <a:ext cx="5564" cy="4329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ACC3BB11-98B9-7286-1256-0B956C1DA1AF}"/>
              </a:ext>
            </a:extLst>
          </p:cNvPr>
          <p:cNvCxnSpPr/>
          <p:nvPr/>
        </p:nvCxnSpPr>
        <p:spPr>
          <a:xfrm>
            <a:off x="6477705" y="2851336"/>
            <a:ext cx="6724" cy="75751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="" xmlns:a16="http://schemas.microsoft.com/office/drawing/2014/main" id="{1B8B0A40-58C4-0098-DDAA-CBD72EF3113B}"/>
              </a:ext>
            </a:extLst>
          </p:cNvPr>
          <p:cNvCxnSpPr/>
          <p:nvPr/>
        </p:nvCxnSpPr>
        <p:spPr>
          <a:xfrm>
            <a:off x="8096865" y="3610895"/>
            <a:ext cx="1978740" cy="12289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69CC0419-A925-2514-B44E-52E5E79F4E0F}"/>
              </a:ext>
            </a:extLst>
          </p:cNvPr>
          <p:cNvCxnSpPr/>
          <p:nvPr/>
        </p:nvCxnSpPr>
        <p:spPr>
          <a:xfrm>
            <a:off x="10058708" y="3618578"/>
            <a:ext cx="17207" cy="6194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="" xmlns:a16="http://schemas.microsoft.com/office/drawing/2014/main" id="{C5054E7D-1D99-92F1-3DAD-036F4F3135ED}"/>
              </a:ext>
            </a:extLst>
          </p:cNvPr>
          <p:cNvSpPr/>
          <p:nvPr/>
        </p:nvSpPr>
        <p:spPr>
          <a:xfrm>
            <a:off x="9207693" y="4234810"/>
            <a:ext cx="1736910" cy="8964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latin typeface="Times New Roman"/>
                <a:cs typeface="Arial"/>
              </a:rPr>
              <a:t>LOGOUT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3041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1D89361C-BE6C-32A2-0F2D-7D4D10B89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77588" y="808056"/>
            <a:ext cx="4795251" cy="1249344"/>
          </a:xfrm>
        </p:spPr>
        <p:txBody>
          <a:bodyPr>
            <a:normAutofit/>
          </a:bodyPr>
          <a:lstStyle/>
          <a:p>
            <a:pPr algn="l"/>
            <a:r>
              <a:rPr lang="en-US" sz="2800" b="1">
                <a:latin typeface="Times New Roman"/>
                <a:cs typeface="Arial"/>
              </a:rPr>
              <a:t>USER </a:t>
            </a:r>
            <a:endParaRPr lang="en-US" sz="2800" b="1">
              <a:latin typeface="Times New Roman"/>
              <a:cs typeface="Times New Roman"/>
            </a:endParaRPr>
          </a:p>
        </p:txBody>
      </p:sp>
      <p:sp>
        <p:nvSpPr>
          <p:cNvPr id="35" name="Content Placeholder 3">
            <a:extLst>
              <a:ext uri="{FF2B5EF4-FFF2-40B4-BE49-F238E27FC236}">
                <a16:creationId xmlns="" xmlns:a16="http://schemas.microsoft.com/office/drawing/2014/main" id="{AE3ECDCC-CFA0-3D2C-624C-85688D787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1138" y="1573469"/>
            <a:ext cx="5839505" cy="4796023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ea typeface="+mn-lt"/>
              <a:cs typeface="+mn-lt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ea typeface="+mn-lt"/>
              <a:cs typeface="+mn-lt"/>
            </a:endParaRPr>
          </a:p>
          <a:p>
            <a:pPr marL="344170" indent="-344170">
              <a:buNone/>
            </a:pPr>
            <a:r>
              <a:rPr lang="en-US" sz="2400" dirty="0">
                <a:latin typeface="Times New Roman"/>
                <a:cs typeface="Times New Roman"/>
              </a:rPr>
              <a:t>User will be able to :</a:t>
            </a:r>
            <a:endParaRPr lang="en-US" sz="2400" dirty="0">
              <a:ea typeface="+mn-lt"/>
              <a:cs typeface="+mn-lt"/>
            </a:endParaRPr>
          </a:p>
          <a:p>
            <a: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Times New Roman"/>
              <a:cs typeface="Arial"/>
            </a:endParaRP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latin typeface="Times New Roman"/>
                <a:ea typeface="+mn-lt"/>
                <a:cs typeface="+mn-lt"/>
              </a:rPr>
              <a:t>Register to the application 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latin typeface="Times New Roman"/>
                <a:ea typeface="+mn-lt"/>
                <a:cs typeface="+mn-lt"/>
              </a:rPr>
              <a:t>Sign in to the application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latin typeface="Times New Roman"/>
                <a:ea typeface="+mn-lt"/>
                <a:cs typeface="+mn-lt"/>
              </a:rPr>
              <a:t>Search for recipes based on the search keyword 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latin typeface="Times New Roman"/>
                <a:ea typeface="+mn-lt"/>
                <a:cs typeface="+mn-lt"/>
              </a:rPr>
              <a:t>Can see selected recipe details </a:t>
            </a:r>
          </a:p>
          <a:p>
            <a:pPr marL="342900" indent="-34290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100" dirty="0">
                <a:latin typeface="Times New Roman"/>
                <a:ea typeface="+mn-lt"/>
                <a:cs typeface="+mn-lt"/>
              </a:rPr>
              <a:t>Can also like and </a:t>
            </a:r>
            <a:r>
              <a:rPr lang="en-US" sz="2100" dirty="0" smtClean="0">
                <a:latin typeface="Times New Roman"/>
                <a:ea typeface="+mn-lt"/>
                <a:cs typeface="+mn-lt"/>
              </a:rPr>
              <a:t>dislike </a:t>
            </a:r>
            <a:r>
              <a:rPr lang="en-US" sz="2100" dirty="0">
                <a:latin typeface="Times New Roman"/>
                <a:ea typeface="+mn-lt"/>
                <a:cs typeface="+mn-lt"/>
              </a:rPr>
              <a:t>on the </a:t>
            </a:r>
            <a:r>
              <a:rPr lang="en-US" sz="2100" dirty="0" smtClean="0">
                <a:latin typeface="Times New Roman"/>
                <a:ea typeface="+mn-lt"/>
                <a:cs typeface="+mn-lt"/>
              </a:rPr>
              <a:t>recipe</a:t>
            </a:r>
            <a:endParaRPr lang="en-US" sz="2100" dirty="0">
              <a:latin typeface="Times New Roman"/>
              <a:cs typeface="Arial"/>
            </a:endParaRPr>
          </a:p>
          <a:p>
            <a:pPr marL="344170" indent="-344170">
              <a:lnSpc>
                <a:spcPct val="110000"/>
              </a:lnSpc>
            </a:pPr>
            <a:endParaRPr lang="en-US" sz="2100" dirty="0">
              <a:cs typeface="Arial"/>
            </a:endParaRPr>
          </a:p>
          <a:p>
            <a:pPr marL="344170" indent="-344170">
              <a:lnSpc>
                <a:spcPct val="110000"/>
              </a:lnSpc>
            </a:pPr>
            <a:endParaRPr lang="en-US" sz="2100" dirty="0">
              <a:cs typeface="Arial"/>
            </a:endParaRPr>
          </a:p>
        </p:txBody>
      </p:sp>
      <p:pic>
        <p:nvPicPr>
          <p:cNvPr id="39" name="Picture 39" descr="A picture containing food, person&#10;&#10;Description automatically generated">
            <a:extLst>
              <a:ext uri="{FF2B5EF4-FFF2-40B4-BE49-F238E27FC236}">
                <a16:creationId xmlns="" xmlns:a16="http://schemas.microsoft.com/office/drawing/2014/main" id="{349B2466-06F6-0A20-ED25-F0478E8E51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22" r="27448" b="1"/>
          <a:stretch/>
        </p:blipFill>
        <p:spPr>
          <a:xfrm>
            <a:off x="-2404" y="227"/>
            <a:ext cx="5606684" cy="685800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1A9923D-61DF-690C-4EB7-416EBD58706B}"/>
              </a:ext>
            </a:extLst>
          </p:cNvPr>
          <p:cNvSpPr txBox="1"/>
          <p:nvPr/>
        </p:nvSpPr>
        <p:spPr>
          <a:xfrm>
            <a:off x="1935193" y="3200400"/>
            <a:ext cx="553101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14429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Madison" id="{025CB5FB-2DD3-45EE-B6F0-CC461540EB19}" vid="{6AC10936-2DFC-4054-9ADF-B5E2C5F8619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220</TotalTime>
  <Words>154</Words>
  <Application>Microsoft Office PowerPoint</Application>
  <PresentationFormat>Custom</PresentationFormat>
  <Paragraphs>92</Paragraphs>
  <Slides>28</Slides>
  <Notes>1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Madison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ADMIN</vt:lpstr>
      <vt:lpstr>ADMIN FLOW</vt:lpstr>
      <vt:lpstr>USER </vt:lpstr>
      <vt:lpstr>USER FLOW</vt:lpstr>
      <vt:lpstr>DESCRIPTION  REGISTER * A user needs to register in order to access the application. * The user needs to enter his/her username, password, phone number . Those information will be stored in the database and will serve as the profile info.   LOGIN * Any application operation requires the user to be registered.  * Login is the first step before performing an action.   EDIT * The admin will be able to add/remove or endorse the recipe based on his requirement * He will also be able to edit the name, item details and keep it always updated </vt:lpstr>
      <vt:lpstr>  VIEW RECIPES  * The admin and registered user shall be able to see all the recipes that is present in the application.  SEACH RECIPES  *Any registered user shall able to search for a recipe using the  search bar provided.  * The search functionality will provide the users with a shortcut to find their targeted recipes.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ADVANTAGES  * Search for recipes based on the search keyword like item name, item description.  * User will be able to sort results based on different categories of the food items.  * It ensures the privacy of the users data and secures its access in the database and the maintenance of the application is also easy.    </vt:lpstr>
      <vt:lpstr>FUTURE WORK  * Add more user interface feature. * Promotional offer * Commercialize the web app     </vt:lpstr>
      <vt:lpstr>CONCULSION</vt:lpstr>
      <vt:lpstr>  THANKYOU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ADMIN</cp:lastModifiedBy>
  <cp:revision>21</cp:revision>
  <dcterms:created xsi:type="dcterms:W3CDTF">2022-04-15T09:44:39Z</dcterms:created>
  <dcterms:modified xsi:type="dcterms:W3CDTF">2022-05-17T05:39:46Z</dcterms:modified>
</cp:coreProperties>
</file>